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C1BCF5-0947-476D-B26E-E26859C34274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123708-EC10-4190-92A9-4B462ABB45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844824"/>
            <a:ext cx="6172200" cy="1894362"/>
          </a:xfrm>
        </p:spPr>
        <p:txBody>
          <a:bodyPr/>
          <a:lstStyle/>
          <a:p>
            <a:r>
              <a:rPr lang="ru-RU" dirty="0" smtClean="0"/>
              <a:t>Отчет о проделанной воспитательной работе 2018-2019 уч.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5013176"/>
            <a:ext cx="6172200" cy="1371600"/>
          </a:xfrm>
        </p:spPr>
        <p:txBody>
          <a:bodyPr/>
          <a:lstStyle/>
          <a:p>
            <a:r>
              <a:rPr lang="ru-RU" dirty="0" smtClean="0"/>
              <a:t>Классный руководитель 6а класса </a:t>
            </a:r>
          </a:p>
          <a:p>
            <a:r>
              <a:rPr lang="ru-RU" dirty="0" err="1" smtClean="0"/>
              <a:t>Шайдуллина</a:t>
            </a:r>
            <a:r>
              <a:rPr lang="ru-RU" dirty="0" smtClean="0"/>
              <a:t> А.М.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94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Победитель Всероссийского конкурса «Наша Родина – Россия»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4xjXj-lAqw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56792"/>
            <a:ext cx="3888432" cy="519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21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Планы на новый учебный год	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825137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2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60648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Шайдуллина</a:t>
            </a:r>
            <a:r>
              <a:rPr lang="ru-RU" sz="2400" dirty="0" smtClean="0"/>
              <a:t> Альбина </a:t>
            </a:r>
            <a:r>
              <a:rPr lang="ru-RU" sz="2400" dirty="0" err="1" smtClean="0"/>
              <a:t>Марселевна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Учитель русского языка и чтения</a:t>
            </a:r>
            <a:br>
              <a:rPr lang="ru-RU" sz="2400" dirty="0" smtClean="0"/>
            </a:br>
            <a:r>
              <a:rPr lang="ru-RU" sz="2400" dirty="0" smtClean="0"/>
              <a:t>Классный руководитель 6а класса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Альбина\PhotoScapeв   ЬььььяьЬОьолчллблчлялллллляляФлддДддлОЛЛЛяЛЯОЯОТОЛДАвв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5192731" cy="507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1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Цели и Задачи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453" y="1268760"/>
            <a:ext cx="6516010" cy="520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83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 класса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Дети 2005-2006 года рождения. На данный момент в классе 11 человек. Из них 6 девочек и 5 мальчиков. </a:t>
            </a:r>
          </a:p>
          <a:p>
            <a:pPr fontAlgn="base"/>
            <a:r>
              <a:rPr lang="ru-RU" dirty="0"/>
              <a:t>Класс активный: дети принимают активное участие во всех школьных мероприятиях, у некоторых детей есть выраженные черты лидера </a:t>
            </a:r>
            <a:r>
              <a:rPr lang="ru-RU" dirty="0" smtClean="0"/>
              <a:t>.Многие </a:t>
            </a:r>
            <a:r>
              <a:rPr lang="ru-RU" dirty="0"/>
              <a:t>из учащихся хорошо рисуют, принимают участие в художественных конкурсах</a:t>
            </a:r>
            <a:r>
              <a:rPr lang="ru-RU" dirty="0" smtClean="0"/>
              <a:t>.</a:t>
            </a:r>
            <a:r>
              <a:rPr lang="ru-RU" dirty="0"/>
              <a:t> Многие ученики добросовестно относятся к учебе: ( добросовестные учащиеся ). Но есть и ребята, которые учатся неохотно, у них отсутствует интерес к учебе: ( ученики, у </a:t>
            </a:r>
            <a:r>
              <a:rPr lang="ru-RU" dirty="0" err="1"/>
              <a:t>котрых</a:t>
            </a:r>
            <a:r>
              <a:rPr lang="ru-RU" dirty="0"/>
              <a:t> интерес у учебе отсутствует ). С этими учениками и их родителями ведется индивидуальная работа, где прививается интерес в учебе, ликвидируются пробелы в знаниях.</a:t>
            </a:r>
          </a:p>
          <a:p>
            <a:pPr fontAlgn="base"/>
            <a:r>
              <a:rPr lang="ru-RU" dirty="0"/>
              <a:t>Отношение к труду у детей разное. Есть ученики очень активные и добросовестные, которые с удовольствием выполняют поручения. У других ребят не воспитано трудолюбие. Они работают без желания, стараются увильнуть от просьбы, поручения. Все ученики класса активно принимают участие в общественной жизни класса и школы . готовят праздники для педагогов, своих родителей, других учеников школы.</a:t>
            </a:r>
          </a:p>
          <a:p>
            <a:pPr fontAlgn="base"/>
            <a:r>
              <a:rPr lang="ru-RU" dirty="0"/>
              <a:t>Общий уровень развития учащихся – средний . интересы разнообразные. </a:t>
            </a:r>
            <a:r>
              <a:rPr lang="ru-RU"/>
              <a:t>В классе ведется работа по формированию общественного мнения, где дети учатся высказывать свои суждения, отношения к поступкам некоторых учеников, оценивать работу товарищей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4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dirty="0" smtClean="0"/>
              <a:t>Основные принципы работы с учащимися : 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1. Индивидуальный подход к каждому ученику. </a:t>
            </a:r>
            <a:br>
              <a:rPr lang="ru-RU" dirty="0"/>
            </a:br>
            <a:r>
              <a:rPr lang="ru-RU" dirty="0"/>
              <a:t>2. Предотвращение наступления утомления, используя для этого разнообразные средства (чередование умственной и практической деятельности, преподнесение материала небольшими дозами, использование интересного и красочного дидактического материала и средств наглядности). </a:t>
            </a:r>
            <a:br>
              <a:rPr lang="ru-RU" dirty="0"/>
            </a:br>
            <a:r>
              <a:rPr lang="ru-RU" dirty="0"/>
              <a:t>3. Использование методов, активизирующих познавательную деятельность учащихся, развивающих их устную и письменную речь и формирующих необходимые учебные навыки. </a:t>
            </a:r>
            <a:br>
              <a:rPr lang="ru-RU" dirty="0"/>
            </a:br>
            <a:r>
              <a:rPr lang="ru-RU" dirty="0"/>
              <a:t>4. Проявление педагогического такта. Постоянное поощрение за малейшие успехи, своевременная и тактическая помощь каждому ребёнку, развитие в нём веры в собственные силы и возможности. </a:t>
            </a:r>
          </a:p>
        </p:txBody>
      </p:sp>
    </p:spTree>
    <p:extLst>
      <p:ext uri="{BB962C8B-B14F-4D97-AF65-F5344CB8AC3E}">
        <p14:creationId xmlns:p14="http://schemas.microsoft.com/office/powerpoint/2010/main" val="108581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1 открытый региональный конкурс рисунков «12 месяцев»</a:t>
            </a:r>
            <a:br>
              <a:rPr lang="ru-RU" sz="3200" dirty="0"/>
            </a:br>
            <a:r>
              <a:rPr lang="ru-RU" sz="3200" dirty="0" smtClean="0"/>
              <a:t>Диплом участника – </a:t>
            </a:r>
            <a:r>
              <a:rPr lang="ru-RU" sz="3200" dirty="0" err="1" smtClean="0"/>
              <a:t>Кунгурова</a:t>
            </a:r>
            <a:r>
              <a:rPr lang="ru-RU" sz="3200" dirty="0" smtClean="0"/>
              <a:t> Анжела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412776"/>
            <a:ext cx="4032448" cy="5384075"/>
          </a:xfrm>
        </p:spPr>
      </p:pic>
    </p:spTree>
    <p:extLst>
      <p:ext uri="{BB962C8B-B14F-4D97-AF65-F5344CB8AC3E}">
        <p14:creationId xmlns:p14="http://schemas.microsoft.com/office/powerpoint/2010/main" val="106158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7467600" cy="1287016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Республиканский Конкурс творческих работ, посвященный Дню космонавтики и 85-летию со дня рождения </a:t>
            </a:r>
            <a:r>
              <a:rPr lang="ru-RU" sz="2700" dirty="0" err="1"/>
              <a:t>Ю.А.Гагарина</a:t>
            </a:r>
            <a:r>
              <a:rPr lang="ru-RU" sz="2700" dirty="0"/>
              <a:t> «Космические дали» Диплом </a:t>
            </a:r>
            <a:r>
              <a:rPr lang="ru-RU" sz="2700" dirty="0" smtClean="0"/>
              <a:t>1</a:t>
            </a:r>
            <a:r>
              <a:rPr lang="en-US" sz="2700" dirty="0" smtClean="0"/>
              <a:t> </a:t>
            </a:r>
            <a:r>
              <a:rPr lang="ru-RU" sz="2700" dirty="0" smtClean="0"/>
              <a:t>место</a:t>
            </a:r>
            <a:br>
              <a:rPr lang="ru-RU" sz="2700" dirty="0" smtClean="0"/>
            </a:br>
            <a:r>
              <a:rPr lang="ru-RU" sz="2700" dirty="0" err="1" smtClean="0"/>
              <a:t>Сабирова</a:t>
            </a:r>
            <a:r>
              <a:rPr lang="ru-RU" sz="2700" dirty="0" smtClean="0"/>
              <a:t> </a:t>
            </a:r>
            <a:r>
              <a:rPr lang="ru-RU" sz="2700" dirty="0" err="1" smtClean="0"/>
              <a:t>Аделина</a:t>
            </a:r>
            <a:r>
              <a:rPr lang="ru-RU" sz="2700" dirty="0" smtClean="0"/>
              <a:t> 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340768"/>
            <a:ext cx="4010182" cy="5354346"/>
          </a:xfrm>
        </p:spPr>
      </p:pic>
    </p:spTree>
    <p:extLst>
      <p:ext uri="{BB962C8B-B14F-4D97-AF65-F5344CB8AC3E}">
        <p14:creationId xmlns:p14="http://schemas.microsoft.com/office/powerpoint/2010/main" val="411232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Победитель конкурса рисунков, посвященного юбилею  Пожарной службы</a:t>
            </a:r>
            <a:br>
              <a:rPr lang="ru-RU" sz="2400" dirty="0"/>
            </a:br>
            <a:r>
              <a:rPr lang="ru-RU" sz="2400" dirty="0"/>
              <a:t>Диплом </a:t>
            </a:r>
            <a:r>
              <a:rPr lang="en-US" sz="2400" dirty="0"/>
              <a:t>I </a:t>
            </a:r>
            <a:r>
              <a:rPr lang="ru-RU" sz="2400" dirty="0"/>
              <a:t>место. </a:t>
            </a:r>
            <a:r>
              <a:rPr lang="ru-RU" sz="2400" dirty="0" smtClean="0"/>
              <a:t>Саитов </a:t>
            </a:r>
            <a:r>
              <a:rPr lang="ru-RU" sz="2400" dirty="0" err="1" smtClean="0"/>
              <a:t>Наир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556792"/>
            <a:ext cx="3960440" cy="7040782"/>
          </a:xfrm>
        </p:spPr>
      </p:pic>
    </p:spTree>
    <p:extLst>
      <p:ext uri="{BB962C8B-B14F-4D97-AF65-F5344CB8AC3E}">
        <p14:creationId xmlns:p14="http://schemas.microsoft.com/office/powerpoint/2010/main" val="284276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Победители Всероссийских олимпиад и конкурсов – Лебедев Динар и Пашкина Оксана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36364"/>
            <a:ext cx="3960440" cy="5287931"/>
          </a:xfrm>
        </p:spPr>
      </p:pic>
      <p:pic>
        <p:nvPicPr>
          <p:cNvPr id="3075" name="Picture 3" descr="C:\Users\Admin\Desktop\FAVnnSZx4r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37530"/>
            <a:ext cx="3958779" cy="5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61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</TotalTime>
  <Words>306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Отчет о проделанной воспитательной работе 2018-2019 уч. год</vt:lpstr>
      <vt:lpstr>Шайдуллина Альбина Марселевна Учитель русского языка и чтения Классный руководитель 6а класса</vt:lpstr>
      <vt:lpstr>Цели и Задачи</vt:lpstr>
      <vt:lpstr>Характеристика класса </vt:lpstr>
      <vt:lpstr>Презентация PowerPoint</vt:lpstr>
      <vt:lpstr>1 открытый региональный конкурс рисунков «12 месяцев» Диплом участника – Кунгурова Анжела </vt:lpstr>
      <vt:lpstr>Республиканский Конкурс творческих работ, посвященный Дню космонавтики и 85-летию со дня рождения Ю.А.Гагарина «Космические дали» Диплом 1 место Сабирова Аделина  </vt:lpstr>
      <vt:lpstr>Победитель конкурса рисунков, посвященного юбилею  Пожарной службы Диплом I место. Саитов Наир</vt:lpstr>
      <vt:lpstr>Победители Всероссийских олимпиад и конкурсов – Лебедев Динар и Пашкина Оксана</vt:lpstr>
      <vt:lpstr>Победитель Всероссийского конкурса «Наша Родина – Россия»</vt:lpstr>
      <vt:lpstr>Планы на новый учебный год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воспитательной работе 2018-2019 уч. год</dc:title>
  <dc:creator>Admin</dc:creator>
  <cp:lastModifiedBy>Admin</cp:lastModifiedBy>
  <cp:revision>5</cp:revision>
  <dcterms:created xsi:type="dcterms:W3CDTF">2019-05-26T10:31:08Z</dcterms:created>
  <dcterms:modified xsi:type="dcterms:W3CDTF">2019-05-26T14:33:24Z</dcterms:modified>
</cp:coreProperties>
</file>